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3"/>
    <p:sldId id="269" r:id="rId4"/>
    <p:sldId id="271" r:id="rId5"/>
    <p:sldId id="272" r:id="rId6"/>
    <p:sldId id="279" r:id="rId7"/>
    <p:sldId id="282" r:id="rId8"/>
    <p:sldId id="270" r:id="rId9"/>
    <p:sldId id="296" r:id="rId10"/>
    <p:sldId id="257" r:id="rId11"/>
    <p:sldId id="259" r:id="rId12"/>
    <p:sldId id="283" r:id="rId13"/>
    <p:sldId id="293" r:id="rId14"/>
    <p:sldId id="295" r:id="rId15"/>
    <p:sldId id="294" r:id="rId16"/>
    <p:sldId id="292" r:id="rId17"/>
    <p:sldId id="317" r:id="rId18"/>
    <p:sldId id="318" r:id="rId19"/>
    <p:sldId id="319" r:id="rId20"/>
    <p:sldId id="305" r:id="rId21"/>
    <p:sldId id="306" r:id="rId22"/>
    <p:sldId id="322" r:id="rId23"/>
    <p:sldId id="311" r:id="rId24"/>
    <p:sldId id="312" r:id="rId25"/>
    <p:sldId id="321" r:id="rId26"/>
    <p:sldId id="313" r:id="rId27"/>
    <p:sldId id="314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mickeyma@cuhk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990" y="2320993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cs typeface="Calibri Light"/>
              </a:rPr>
              <a:t>Program</a:t>
            </a:r>
            <a:r>
              <a:rPr lang="en-US" dirty="0">
                <a:cs typeface="Calibri Light"/>
              </a:rPr>
              <a:t> 4</a:t>
            </a:r>
            <a:endParaRPr lang="en-US" dirty="0">
              <a:cs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3695" y="5864225"/>
            <a:ext cx="545147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&amp;quot"/>
              </a:rPr>
              <a:t>Mickey Ma (</a:t>
            </a:r>
            <a:r>
              <a:rPr lang="zh-CN" altLang="en-US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马毓琦</a:t>
            </a:r>
            <a:r>
              <a:rPr lang="en-US" altLang="zh-CN" dirty="0">
                <a:solidFill>
                  <a:srgbClr val="000000"/>
                </a:solidFill>
                <a:latin typeface="&amp;quot"/>
              </a:rPr>
              <a:t>): </a:t>
            </a:r>
            <a:r>
              <a:rPr lang="en-US" dirty="0" smtClean="0">
                <a:solidFill>
                  <a:srgbClr val="0000FF"/>
                </a:solidFill>
                <a:latin typeface="&amp;quot"/>
                <a:hlinkClick r:id="rId1"/>
              </a:rPr>
              <a:t>mickeyma@cuhk.edu.cn</a:t>
            </a:r>
            <a:endParaRPr lang="en-US" dirty="0" smtClean="0">
              <a:solidFill>
                <a:srgbClr val="0000FF"/>
              </a:solidFill>
              <a:latin typeface="&amp;quo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&amp;quot"/>
              </a:rPr>
              <a:t>Office: Teaching C Building Room 402(TC-402)</a:t>
            </a:r>
            <a:endParaRPr lang="en-US" dirty="0" smtClean="0">
              <a:solidFill>
                <a:srgbClr val="000000"/>
              </a:solidFill>
              <a:latin typeface="&amp;quo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&amp;quot"/>
              </a:rPr>
              <a:t>Phone: 0755-23519635</a:t>
            </a:r>
            <a:endParaRPr lang="en-US" dirty="0" smtClean="0">
              <a:solidFill>
                <a:srgbClr val="0000FF"/>
              </a:solidFill>
              <a:latin typeface="&amp;quo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8416" y="47459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400" dirty="0" smtClean="0"/>
              <a:t>Result</a:t>
            </a:r>
            <a:endParaRPr lang="en-US" sz="2400" dirty="0">
              <a:cs typeface="Calibri" panose="020F07020304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2231" y="1148280"/>
            <a:ext cx="6515100" cy="2943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4425950"/>
            <a:ext cx="10927080" cy="143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609056" y="411659"/>
            <a:ext cx="4217919" cy="52197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altLang="zh-CN" sz="2800" b="1" dirty="0" smtClean="0"/>
              <a:t>Revision</a:t>
            </a:r>
            <a:endParaRPr lang="en-US" altLang="zh-CN" sz="28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1022985" y="1288415"/>
            <a:ext cx="10393045" cy="45231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 dirty="0"/>
              <a:t>Lecture 4: Arithmetic and logic unit (Project 3)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Lecture 5: Datapath</a:t>
            </a:r>
            <a:endParaRPr lang="en-US" sz="2400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sz="2400" dirty="0"/>
              <a:t>instruction (Project 3)</a:t>
            </a:r>
            <a:endParaRPr lang="en-US" sz="2400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sz="2400" dirty="0"/>
              <a:t>combinational logic: logic gates, adder, multiplexer(Project 3)</a:t>
            </a:r>
            <a:endParaRPr lang="en-US" sz="2400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sz="2400" dirty="0"/>
              <a:t>sequential logic: clock (Project 4)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datapath of cpu: pc, memory, ALU, control unit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examples: load&amp;store, add&amp;addi, beq, j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Lecture 6: Pipelining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brief introduction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hazards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Single-cycle MIPS Processor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3" y="1022793"/>
            <a:ext cx="10436470" cy="56014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31" name="Picture 3" descr="F0529"/>
          <p:cNvPicPr>
            <a:picLocks noChangeAspect="1" noChangeArrowheads="1"/>
          </p:cNvPicPr>
          <p:nvPr/>
        </p:nvPicPr>
        <p:blipFill>
          <a:blip r:embed="rId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" y="210185"/>
            <a:ext cx="11724640" cy="643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6422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Pipelined Processor with Control</a:t>
            </a:r>
            <a:endParaRPr lang="en-US" altLang="zh-CN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3" y="1142859"/>
            <a:ext cx="9906509" cy="54866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Pipelined </a:t>
            </a:r>
            <a:r>
              <a:rPr lang="en-US" altLang="zh-CN" sz="2400" b="1" dirty="0" err="1" smtClean="0"/>
              <a:t>Datapath</a:t>
            </a:r>
            <a:endParaRPr lang="en-US" altLang="zh-CN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87" y="1250838"/>
            <a:ext cx="10224025" cy="43563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990" y="2320993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cs typeface="Calibri Light"/>
              </a:rPr>
              <a:t>Hazards</a:t>
            </a:r>
            <a:endParaRPr lang="en-US" dirty="0"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609056" y="411659"/>
            <a:ext cx="4217919" cy="52197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altLang="zh-CN" sz="2800" b="1" dirty="0" smtClean="0"/>
              <a:t>Hazards</a:t>
            </a:r>
            <a:endParaRPr lang="en-US" altLang="zh-CN" sz="28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1022985" y="1288415"/>
            <a:ext cx="10393045" cy="37846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 dirty="0"/>
              <a:t>Type of hazards: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Structural hazards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hazards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hazards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Handling hazards: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Inserting NOP（software）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Forwarding, R-Type-use（hardware)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Stalls, load-use (hardware)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Special dealing with branch instruction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6422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Pipelined Processor with Control</a:t>
            </a:r>
            <a:endParaRPr lang="en-US" altLang="zh-CN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3" y="1142859"/>
            <a:ext cx="9906509" cy="54866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Data Forwarding</a:t>
            </a:r>
            <a:endParaRPr lang="en-US" altLang="zh-CN" sz="2400" b="1" dirty="0" smtClean="0"/>
          </a:p>
        </p:txBody>
      </p:sp>
      <p:pic>
        <p:nvPicPr>
          <p:cNvPr id="8" name="Picture 5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" y="1005205"/>
            <a:ext cx="1105154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Single-cycle MIPS Processor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3" y="1022793"/>
            <a:ext cx="10436470" cy="56014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Data Forwarding</a:t>
            </a:r>
            <a:endParaRPr lang="en-US" altLang="zh-CN" sz="2400" b="1" dirty="0" smtClean="0"/>
          </a:p>
        </p:txBody>
      </p:sp>
      <p:pic>
        <p:nvPicPr>
          <p:cNvPr id="79875" name="Picture 3" descr="f04-56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333500"/>
            <a:ext cx="11022330" cy="51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965" y="411480"/>
            <a:ext cx="6313170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>
                <a:sym typeface="+mn-ea"/>
              </a:rPr>
              <a:t>Pipelined Processor with </a:t>
            </a:r>
            <a:r>
              <a:rPr lang="en-US" altLang="zh-CN" sz="2400" b="1" dirty="0" smtClean="0"/>
              <a:t>Data Forwarding</a:t>
            </a:r>
            <a:endParaRPr lang="en-US" altLang="zh-CN" sz="24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990" y="806450"/>
            <a:ext cx="9946640" cy="6051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Stalling</a:t>
            </a:r>
            <a:endParaRPr lang="en-US" altLang="zh-CN" sz="2400" b="1" dirty="0" smtClean="0"/>
          </a:p>
        </p:txBody>
      </p:sp>
      <p:pic>
        <p:nvPicPr>
          <p:cNvPr id="87044" name="Picture 4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/>
          <a:stretch>
            <a:fillRect/>
          </a:stretch>
        </p:blipFill>
        <p:spPr bwMode="auto">
          <a:xfrm>
            <a:off x="154305" y="1244600"/>
            <a:ext cx="11857990" cy="433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Stalling</a:t>
            </a:r>
            <a:endParaRPr lang="en-US" altLang="zh-CN" sz="2400" b="1" dirty="0" smtClean="0"/>
          </a:p>
        </p:txBody>
      </p:sp>
      <p:pic>
        <p:nvPicPr>
          <p:cNvPr id="2" name="Picture 4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/>
          <a:stretch>
            <a:fillRect/>
          </a:stretch>
        </p:blipFill>
        <p:spPr bwMode="auto">
          <a:xfrm>
            <a:off x="106680" y="1261110"/>
            <a:ext cx="12001500" cy="433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642213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Pipelined Processor with Stalls</a:t>
            </a:r>
            <a:endParaRPr lang="en-US" altLang="zh-CN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63" y="1142859"/>
            <a:ext cx="9906509" cy="54866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65" y="810895"/>
            <a:ext cx="9892665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Branch</a:t>
            </a:r>
            <a:endParaRPr lang="en-US" altLang="zh-CN" sz="2400" b="1" dirty="0" smtClean="0"/>
          </a:p>
        </p:txBody>
      </p:sp>
      <p:pic>
        <p:nvPicPr>
          <p:cNvPr id="100356" name="Picture 4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6"/>
          <a:stretch>
            <a:fillRect/>
          </a:stretch>
        </p:blipFill>
        <p:spPr bwMode="auto">
          <a:xfrm>
            <a:off x="149860" y="1052195"/>
            <a:ext cx="11892915" cy="470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Branch</a:t>
            </a:r>
            <a:endParaRPr lang="en-US" altLang="zh-CN" sz="24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775970"/>
            <a:ext cx="9737725" cy="5915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965" y="411480"/>
            <a:ext cx="7148830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>
                <a:sym typeface="+mn-ea"/>
              </a:rPr>
              <a:t>Pipelined Processor with full hazard handling</a:t>
            </a:r>
            <a:endParaRPr lang="en-US" altLang="zh-CN" sz="2400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833120"/>
            <a:ext cx="9742805" cy="6009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6422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Pipelined Processor with Control</a:t>
            </a:r>
            <a:endParaRPr lang="en-US" altLang="zh-CN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3" y="1142859"/>
            <a:ext cx="9906509" cy="5486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536067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Blocking and non-blocking assignments </a:t>
            </a:r>
            <a:endParaRPr lang="en-US" altLang="zh-CN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" y="873324"/>
            <a:ext cx="4927853" cy="54739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5423" y="714994"/>
            <a:ext cx="4452691" cy="56323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cs typeface="Calibri" panose="020F0702030404030204"/>
              </a:rPr>
              <a:t>Example: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 smtClean="0">
                <a:cs typeface="Calibri" panose="020F0702030404030204"/>
              </a:rPr>
              <a:t>a = 1; b = 2; c = 0;</a:t>
            </a:r>
            <a:endParaRPr lang="en-US" altLang="zh-CN" dirty="0" smtClean="0">
              <a:cs typeface="Calibri" panose="020F0702030404030204"/>
            </a:endParaRPr>
          </a:p>
          <a:p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 smtClean="0">
                <a:cs typeface="Calibri" panose="020F0702030404030204"/>
              </a:rPr>
              <a:t>1.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a</a:t>
            </a:r>
            <a:r>
              <a:rPr lang="en-US" altLang="zh-CN" dirty="0" smtClean="0">
                <a:cs typeface="Calibri" panose="020F0702030404030204"/>
              </a:rPr>
              <a:t>lways @ (*)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</a:t>
            </a:r>
            <a:r>
              <a:rPr lang="en-US" altLang="zh-CN" dirty="0" smtClean="0">
                <a:cs typeface="Calibri" panose="020F0702030404030204"/>
              </a:rPr>
              <a:t>begin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</a:t>
            </a:r>
            <a:r>
              <a:rPr lang="en-US" altLang="zh-CN" dirty="0" smtClean="0">
                <a:cs typeface="Calibri" panose="020F0702030404030204"/>
              </a:rPr>
              <a:t>	b &lt;= a;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</a:t>
            </a:r>
            <a:r>
              <a:rPr lang="en-US" altLang="zh-CN" dirty="0" smtClean="0">
                <a:cs typeface="Calibri" panose="020F0702030404030204"/>
              </a:rPr>
              <a:t>	c &lt;= b;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</a:t>
            </a:r>
            <a:r>
              <a:rPr lang="en-US" altLang="zh-CN" dirty="0" smtClean="0">
                <a:cs typeface="Calibri" panose="020F0702030404030204"/>
              </a:rPr>
              <a:t>end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 smtClean="0">
                <a:cs typeface="Calibri" panose="020F0702030404030204"/>
              </a:rPr>
              <a:t>end</a:t>
            </a:r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 smtClean="0">
                <a:cs typeface="Calibri" panose="020F0702030404030204"/>
              </a:rPr>
              <a:t>//We will get b = 1, c = 2</a:t>
            </a:r>
            <a:endParaRPr lang="en-US" altLang="zh-CN" dirty="0" smtClean="0">
              <a:cs typeface="Calibri" panose="020F0702030404030204"/>
            </a:endParaRPr>
          </a:p>
          <a:p>
            <a:endParaRPr lang="en-US" altLang="zh-CN" dirty="0" smtClean="0">
              <a:cs typeface="Calibri" panose="020F0702030404030204"/>
            </a:endParaRPr>
          </a:p>
          <a:p>
            <a:r>
              <a:rPr lang="en-US" altLang="zh-CN" dirty="0" smtClean="0">
                <a:cs typeface="Calibri" panose="020F0702030404030204"/>
              </a:rPr>
              <a:t>2.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always @ (*)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begin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	b </a:t>
            </a:r>
            <a:r>
              <a:rPr lang="en-US" altLang="zh-CN" dirty="0" smtClean="0">
                <a:cs typeface="Calibri" panose="020F0702030404030204"/>
              </a:rPr>
              <a:t>= </a:t>
            </a:r>
            <a:r>
              <a:rPr lang="en-US" altLang="zh-CN" dirty="0">
                <a:cs typeface="Calibri" panose="020F0702030404030204"/>
              </a:rPr>
              <a:t>a;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	c </a:t>
            </a:r>
            <a:r>
              <a:rPr lang="en-US" altLang="zh-CN" dirty="0" smtClean="0">
                <a:cs typeface="Calibri" panose="020F0702030404030204"/>
              </a:rPr>
              <a:t>= </a:t>
            </a:r>
            <a:r>
              <a:rPr lang="en-US" altLang="zh-CN" dirty="0">
                <a:cs typeface="Calibri" panose="020F0702030404030204"/>
              </a:rPr>
              <a:t>b;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	end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end</a:t>
            </a:r>
            <a:endParaRPr lang="en-US" altLang="zh-CN" dirty="0">
              <a:cs typeface="Calibri" panose="020F0702030404030204"/>
            </a:endParaRPr>
          </a:p>
          <a:p>
            <a:r>
              <a:rPr lang="en-US" altLang="zh-CN" dirty="0">
                <a:cs typeface="Calibri" panose="020F0702030404030204"/>
              </a:rPr>
              <a:t>//We will get b = 1, c = 1	</a:t>
            </a:r>
            <a:r>
              <a:rPr lang="en-US" altLang="zh-CN" dirty="0" smtClean="0">
                <a:cs typeface="Calibri" panose="020F0702030404030204"/>
              </a:rPr>
              <a:t>	</a:t>
            </a:r>
            <a:endParaRPr lang="en-US" altLang="zh-CN" dirty="0" smtClean="0">
              <a:cs typeface="Calibri" panose="020F07020304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943100"/>
            <a:ext cx="9246235" cy="29718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609056" y="411659"/>
            <a:ext cx="4642213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altLang="zh-CN" sz="2400" b="1" dirty="0" smtClean="0"/>
              <a:t>Example: Shift register</a:t>
            </a:r>
            <a:endParaRPr lang="en-US" altLang="zh-CN" sz="2400" b="1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5340" y="247650"/>
            <a:ext cx="5021580" cy="636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725170"/>
            <a:ext cx="4256405" cy="5776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 smtClean="0"/>
              <a:t>Pipelined </a:t>
            </a:r>
            <a:r>
              <a:rPr lang="en-US" altLang="zh-CN" sz="2400" b="1" dirty="0" err="1" smtClean="0"/>
              <a:t>Datapath</a:t>
            </a:r>
            <a:endParaRPr lang="en-US" altLang="zh-CN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87" y="1250838"/>
            <a:ext cx="10224025" cy="4356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93345"/>
            <a:ext cx="9637395" cy="6657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0354" y="602053"/>
            <a:ext cx="193367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400" dirty="0" smtClean="0"/>
              <a:t>Top View</a:t>
            </a:r>
            <a:endParaRPr lang="en-US" sz="2400" dirty="0" smtClean="0"/>
          </a:p>
          <a:p>
            <a:pPr algn="l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03" y="681184"/>
            <a:ext cx="3784795" cy="60074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99728" y="5741349"/>
            <a:ext cx="723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CPU.v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230" y="1025205"/>
            <a:ext cx="6840633" cy="5320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28845" y="1715135"/>
            <a:ext cx="74993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1400"/>
              <a:t>[31:0]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4704715" y="2672080"/>
            <a:ext cx="62547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1400"/>
              <a:t>[31:0]</a:t>
            </a:r>
            <a:endParaRPr lang="en-US" altLang="zh-CN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1271</Words>
  <Application>WPS 文字</Application>
  <PresentationFormat>Widescreen</PresentationFormat>
  <Paragraphs>104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方正书宋_GBK</vt:lpstr>
      <vt:lpstr>Wingdings</vt:lpstr>
      <vt:lpstr>Calibri Light</vt:lpstr>
      <vt:lpstr>Helvetica Neue</vt:lpstr>
      <vt:lpstr>&amp;quot</vt:lpstr>
      <vt:lpstr>楷体</vt:lpstr>
      <vt:lpstr>Calibri</vt:lpstr>
      <vt:lpstr>Wingdings</vt:lpstr>
      <vt:lpstr>Thonburi</vt:lpstr>
      <vt:lpstr>微软雅黑</vt:lpstr>
      <vt:lpstr>宋体</vt:lpstr>
      <vt:lpstr>Arial Unicode MS</vt:lpstr>
      <vt:lpstr>汉仪书宋二KW</vt:lpstr>
      <vt:lpstr>Calibri</vt:lpstr>
      <vt:lpstr>Calibri Light</vt:lpstr>
      <vt:lpstr>office theme</vt:lpstr>
      <vt:lpstr>Program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Program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</cp:lastModifiedBy>
  <cp:revision>48</cp:revision>
  <dcterms:created xsi:type="dcterms:W3CDTF">2020-04-21T09:12:32Z</dcterms:created>
  <dcterms:modified xsi:type="dcterms:W3CDTF">2020-04-21T09:12:32Z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